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6"/>
  </p:sldMasterIdLst>
  <p:notesMasterIdLst>
    <p:notesMasterId r:id="rId8"/>
  </p:notesMasterIdLst>
  <p:sldIdLst>
    <p:sldId id="259" r:id="rId7"/>
  </p:sldIdLst>
  <p:sldSz cx="9144000" cy="6858000" type="screen4x3"/>
  <p:notesSz cx="6797675" cy="9926638"/>
  <p:defaultTextStyle>
    <a:defPPr>
      <a:defRPr lang="nb-N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3DCEB-A2F2-48F6-A6E4-43EA4B264EC8}" v="5" dt="2023-05-22T08:35:47.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53" autoAdjust="0"/>
  </p:normalViewPr>
  <p:slideViewPr>
    <p:cSldViewPr>
      <p:cViewPr varScale="1">
        <p:scale>
          <a:sx n="110" d="100"/>
          <a:sy n="110" d="100"/>
        </p:scale>
        <p:origin x="7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nb-NO" altLang="nb-NO"/>
          </a:p>
        </p:txBody>
      </p:sp>
      <p:sp>
        <p:nvSpPr>
          <p:cNvPr id="2560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nb-NO" altLang="nb-NO"/>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noProof="0"/>
              <a:t>Klikk for å redigere tekststiler i malen</a:t>
            </a:r>
          </a:p>
          <a:p>
            <a:pPr lvl="1"/>
            <a:r>
              <a:rPr lang="nb-NO" altLang="nb-NO" noProof="0"/>
              <a:t>Andre nivå</a:t>
            </a:r>
          </a:p>
          <a:p>
            <a:pPr lvl="2"/>
            <a:r>
              <a:rPr lang="nb-NO" altLang="nb-NO" noProof="0"/>
              <a:t>Tredje nivå</a:t>
            </a:r>
          </a:p>
          <a:p>
            <a:pPr lvl="3"/>
            <a:r>
              <a:rPr lang="nb-NO" altLang="nb-NO" noProof="0"/>
              <a:t>Fjerde nivå</a:t>
            </a:r>
          </a:p>
          <a:p>
            <a:pPr lvl="4"/>
            <a:r>
              <a:rPr lang="nb-NO" altLang="nb-NO" noProof="0"/>
              <a:t>Femte nivå</a:t>
            </a:r>
          </a:p>
        </p:txBody>
      </p:sp>
      <p:sp>
        <p:nvSpPr>
          <p:cNvPr id="2560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nb-NO" altLang="nb-NO"/>
          </a:p>
        </p:txBody>
      </p:sp>
      <p:sp>
        <p:nvSpPr>
          <p:cNvPr id="2560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D2D653-5523-422A-AB36-4CBEC45C58E1}" type="slidenum">
              <a:rPr lang="nb-NO" altLang="nb-NO"/>
              <a:pPr>
                <a:defRPr/>
              </a:pPr>
              <a:t>‹#›</a:t>
            </a:fld>
            <a:endParaRPr lang="nb-NO" altLang="nb-NO"/>
          </a:p>
        </p:txBody>
      </p:sp>
    </p:spTree>
    <p:extLst>
      <p:ext uri="{BB962C8B-B14F-4D97-AF65-F5344CB8AC3E}">
        <p14:creationId xmlns:p14="http://schemas.microsoft.com/office/powerpoint/2010/main" val="1789690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D69B5B-D410-459C-8416-9CFF669EFBDB}" type="slidenum">
              <a:rPr lang="nb-NO" altLang="nb-NO"/>
              <a:pPr/>
              <a:t>1</a:t>
            </a:fld>
            <a:endParaRPr lang="nb-NO" altLang="nb-NO"/>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nb-NO" altLang="nb-NO" dirty="0"/>
          </a:p>
        </p:txBody>
      </p:sp>
    </p:spTree>
    <p:extLst>
      <p:ext uri="{BB962C8B-B14F-4D97-AF65-F5344CB8AC3E}">
        <p14:creationId xmlns:p14="http://schemas.microsoft.com/office/powerpoint/2010/main" val="377931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19850"/>
            <a:ext cx="9144000" cy="438150"/>
          </a:xfrm>
          <a:prstGeom prst="rect">
            <a:avLst/>
          </a:prstGeom>
          <a:solidFill>
            <a:schemeClr val="accent1"/>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b-NO" altLang="nb-NO"/>
          </a:p>
        </p:txBody>
      </p:sp>
      <p:pic>
        <p:nvPicPr>
          <p:cNvPr id="5" name="Picture 9" descr="SKANSKA-orig-CS1-logo-RGB-5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938" y="336550"/>
            <a:ext cx="9509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p:cNvSpPr>
            <a:spLocks noChangeShapeType="1"/>
          </p:cNvSpPr>
          <p:nvPr/>
        </p:nvSpPr>
        <p:spPr bwMode="auto">
          <a:xfrm>
            <a:off x="0" y="644525"/>
            <a:ext cx="9144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7" name="Text Box 13"/>
          <p:cNvSpPr txBox="1">
            <a:spLocks noChangeArrowheads="1"/>
          </p:cNvSpPr>
          <p:nvPr userDrawn="1"/>
        </p:nvSpPr>
        <p:spPr bwMode="auto">
          <a:xfrm>
            <a:off x="0" y="6381750"/>
            <a:ext cx="220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nb-NO" sz="1200" b="1"/>
              <a:t>Læring etter hendelse den</a:t>
            </a:r>
          </a:p>
        </p:txBody>
      </p:sp>
      <p:sp>
        <p:nvSpPr>
          <p:cNvPr id="8" name="Text Box 15"/>
          <p:cNvSpPr txBox="1">
            <a:spLocks noChangeArrowheads="1"/>
          </p:cNvSpPr>
          <p:nvPr userDrawn="1"/>
        </p:nvSpPr>
        <p:spPr bwMode="auto">
          <a:xfrm>
            <a:off x="7308850" y="6381750"/>
            <a:ext cx="1835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nb-NO" sz="1200" b="1"/>
              <a:t>Synergi nr. </a:t>
            </a:r>
          </a:p>
        </p:txBody>
      </p:sp>
      <p:sp>
        <p:nvSpPr>
          <p:cNvPr id="12290" name="Rectangle 2"/>
          <p:cNvSpPr>
            <a:spLocks noGrp="1" noChangeArrowheads="1"/>
          </p:cNvSpPr>
          <p:nvPr>
            <p:ph type="ctrTitle"/>
          </p:nvPr>
        </p:nvSpPr>
        <p:spPr>
          <a:xfrm>
            <a:off x="1074738" y="2693988"/>
            <a:ext cx="7729537" cy="5302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lstStyle>
            <a:lvl1pPr>
              <a:defRPr/>
            </a:lvl1pPr>
          </a:lstStyle>
          <a:p>
            <a:pPr lvl="0"/>
            <a:r>
              <a:rPr lang="sv-SE" altLang="nb-NO" noProof="0"/>
              <a:t>Klicka här för att ändra format</a:t>
            </a:r>
          </a:p>
        </p:txBody>
      </p:sp>
      <p:sp>
        <p:nvSpPr>
          <p:cNvPr id="12291" name="Rectangle 3"/>
          <p:cNvSpPr>
            <a:spLocks noGrp="1" noChangeArrowheads="1"/>
          </p:cNvSpPr>
          <p:nvPr>
            <p:ph type="subTitle" idx="1"/>
          </p:nvPr>
        </p:nvSpPr>
        <p:spPr>
          <a:xfrm>
            <a:off x="1074738" y="4987925"/>
            <a:ext cx="7732712" cy="11525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rIns="0"/>
          <a:lstStyle>
            <a:lvl1pPr marL="0" indent="0">
              <a:buFont typeface="Arial" panose="020B0604020202020204" pitchFamily="34" charset="0"/>
              <a:buNone/>
              <a:defRPr/>
            </a:lvl1pPr>
          </a:lstStyle>
          <a:p>
            <a:pPr lvl="0"/>
            <a:r>
              <a:rPr lang="sv-SE" altLang="nb-NO" noProof="0"/>
              <a:t>Klicka här för att ändra format på underrubrik i bakgrunden</a:t>
            </a:r>
          </a:p>
        </p:txBody>
      </p:sp>
      <p:sp>
        <p:nvSpPr>
          <p:cNvPr id="9" name="Rectangle 6"/>
          <p:cNvSpPr>
            <a:spLocks noGrp="1" noChangeArrowheads="1"/>
          </p:cNvSpPr>
          <p:nvPr>
            <p:ph type="ftr" sz="quarter" idx="10"/>
          </p:nvPr>
        </p:nvSpPr>
        <p:spPr/>
        <p:txBody>
          <a:bodyPr/>
          <a:lstStyle>
            <a:lvl1pPr>
              <a:defRPr smtClean="0"/>
            </a:lvl1pPr>
          </a:lstStyle>
          <a:p>
            <a:pPr>
              <a:defRPr/>
            </a:pPr>
            <a:r>
              <a:rPr lang="sv-SE" altLang="nb-NO"/>
              <a:t>skanska_no_n62457_v4_mal_læring_etter_hendelse.ppt</a:t>
            </a:r>
          </a:p>
        </p:txBody>
      </p:sp>
    </p:spTree>
    <p:extLst>
      <p:ext uri="{BB962C8B-B14F-4D97-AF65-F5344CB8AC3E}">
        <p14:creationId xmlns:p14="http://schemas.microsoft.com/office/powerpoint/2010/main" val="151161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176164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61175" y="696913"/>
            <a:ext cx="1927225" cy="54641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74738" y="696913"/>
            <a:ext cx="5634037" cy="54641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319632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13216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281012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74738" y="1706563"/>
            <a:ext cx="3775075" cy="4454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002213" y="1706563"/>
            <a:ext cx="3776662" cy="44545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266674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100259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258845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6947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256083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4"/>
          <p:cNvSpPr>
            <a:spLocks noGrp="1" noChangeArrowheads="1"/>
          </p:cNvSpPr>
          <p:nvPr>
            <p:ph type="ftr" sz="quarter" idx="10"/>
          </p:nvPr>
        </p:nvSpPr>
        <p:spPr>
          <a:ln/>
        </p:spPr>
        <p:txBody>
          <a:bodyPr/>
          <a:lstStyle>
            <a:lvl1pPr>
              <a:defRPr/>
            </a:lvl1pPr>
          </a:lstStyle>
          <a:p>
            <a:pPr>
              <a:defRPr/>
            </a:pPr>
            <a:r>
              <a:rPr lang="sv-SE" altLang="nb-NO"/>
              <a:t>skanska_no_n62457_v4_mal_læring_etter_hendelse.ppt</a:t>
            </a:r>
          </a:p>
        </p:txBody>
      </p:sp>
    </p:spTree>
    <p:extLst>
      <p:ext uri="{BB962C8B-B14F-4D97-AF65-F5344CB8AC3E}">
        <p14:creationId xmlns:p14="http://schemas.microsoft.com/office/powerpoint/2010/main" val="29050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419850"/>
            <a:ext cx="9144000" cy="438150"/>
          </a:xfrm>
          <a:prstGeom prst="rect">
            <a:avLst/>
          </a:prstGeom>
          <a:solidFill>
            <a:schemeClr val="accent1"/>
          </a:solidFill>
          <a:ln>
            <a:noFill/>
          </a:ln>
          <a:effectLst/>
          <a:extLs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b-NO" altLang="nb-NO"/>
          </a:p>
        </p:txBody>
      </p:sp>
      <p:sp>
        <p:nvSpPr>
          <p:cNvPr id="11268" name="Rectangle 4"/>
          <p:cNvSpPr>
            <a:spLocks noGrp="1" noChangeArrowheads="1"/>
          </p:cNvSpPr>
          <p:nvPr>
            <p:ph type="ftr" sz="quarter" idx="3"/>
          </p:nvPr>
        </p:nvSpPr>
        <p:spPr bwMode="auto">
          <a:xfrm>
            <a:off x="0" y="6672263"/>
            <a:ext cx="6443663" cy="185737"/>
          </a:xfrm>
          <a:prstGeom prst="rect">
            <a:avLst/>
          </a:prstGeom>
          <a:noFill/>
          <a:ln>
            <a:noFill/>
          </a:ln>
          <a:effectLst/>
          <a:extLst>
            <a:ext uri="{909E8E84-426E-40DD-AFC4-6F175D3DCCD1}">
              <a14:hiddenFill xmlns:a14="http://schemas.microsoft.com/office/drawing/2010/main">
                <a:solidFill>
                  <a:srgbClr val="00255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800" smtClean="0"/>
            </a:lvl1pPr>
          </a:lstStyle>
          <a:p>
            <a:pPr>
              <a:defRPr/>
            </a:pPr>
            <a:r>
              <a:rPr lang="sv-SE" altLang="nb-NO"/>
              <a:t>skanska_no_n62457_v4_mal_læring_etter_hendelse.ppt</a:t>
            </a:r>
          </a:p>
        </p:txBody>
      </p:sp>
      <p:pic>
        <p:nvPicPr>
          <p:cNvPr id="1028" name="Picture 6" descr="SKANSKA-orig-CS1-logo-RGB-5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188" y="260350"/>
            <a:ext cx="9509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7"/>
          <p:cNvSpPr>
            <a:spLocks noChangeShapeType="1"/>
          </p:cNvSpPr>
          <p:nvPr/>
        </p:nvSpPr>
        <p:spPr bwMode="auto">
          <a:xfrm>
            <a:off x="0" y="644525"/>
            <a:ext cx="9144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sp>
        <p:nvSpPr>
          <p:cNvPr id="1030" name="Rectangle 8"/>
          <p:cNvSpPr>
            <a:spLocks noGrp="1" noChangeArrowheads="1"/>
          </p:cNvSpPr>
          <p:nvPr>
            <p:ph type="title"/>
          </p:nvPr>
        </p:nvSpPr>
        <p:spPr bwMode="auto">
          <a:xfrm>
            <a:off x="1074738" y="696913"/>
            <a:ext cx="7713662" cy="530225"/>
          </a:xfrm>
          <a:prstGeom prst="rect">
            <a:avLst/>
          </a:prstGeom>
          <a:noFill/>
          <a:ln>
            <a:noFill/>
          </a:ln>
          <a:effectLst/>
          <a:extLst>
            <a:ext uri="{909E8E84-426E-40DD-AFC4-6F175D3DCCD1}">
              <a14:hiddenFill xmlns:a14="http://schemas.microsoft.com/office/drawing/2010/main">
                <a:solidFill>
                  <a:srgbClr val="00255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spAutoFit/>
          </a:bodyPr>
          <a:lstStyle/>
          <a:p>
            <a:pPr lvl="0"/>
            <a:r>
              <a:rPr lang="sv-SE" altLang="nb-NO"/>
              <a:t>Klicka här för att ändra format</a:t>
            </a:r>
          </a:p>
        </p:txBody>
      </p:sp>
      <p:sp>
        <p:nvSpPr>
          <p:cNvPr id="1031" name="Rectangle 9"/>
          <p:cNvSpPr>
            <a:spLocks noGrp="1" noChangeArrowheads="1"/>
          </p:cNvSpPr>
          <p:nvPr>
            <p:ph type="body" idx="1"/>
          </p:nvPr>
        </p:nvSpPr>
        <p:spPr bwMode="auto">
          <a:xfrm>
            <a:off x="1074738" y="1706563"/>
            <a:ext cx="7704137" cy="4454525"/>
          </a:xfrm>
          <a:prstGeom prst="rect">
            <a:avLst/>
          </a:prstGeom>
          <a:noFill/>
          <a:ln>
            <a:noFill/>
          </a:ln>
          <a:effectLst/>
          <a:extLst>
            <a:ext uri="{909E8E84-426E-40DD-AFC4-6F175D3DCCD1}">
              <a14:hiddenFill xmlns:a14="http://schemas.microsoft.com/office/drawing/2010/main">
                <a:solidFill>
                  <a:srgbClr val="00255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sv-SE" altLang="nb-NO"/>
              <a:t>Klicka här för att ändra format på bakgrundstexten</a:t>
            </a:r>
          </a:p>
          <a:p>
            <a:pPr lvl="1"/>
            <a:r>
              <a:rPr lang="sv-SE" altLang="nb-NO"/>
              <a:t>Nivå två</a:t>
            </a:r>
          </a:p>
          <a:p>
            <a:pPr lvl="2"/>
            <a:r>
              <a:rPr lang="sv-SE" altLang="nb-NO"/>
              <a:t>Nivå tre</a:t>
            </a:r>
          </a:p>
          <a:p>
            <a:pPr lvl="3"/>
            <a:r>
              <a:rPr lang="sv-SE" altLang="nb-NO"/>
              <a:t>Nivå fyra</a:t>
            </a:r>
          </a:p>
          <a:p>
            <a:pPr lvl="4"/>
            <a:r>
              <a:rPr lang="sv-SE" altLang="nb-NO"/>
              <a:t>Nivå fem</a:t>
            </a:r>
          </a:p>
        </p:txBody>
      </p:sp>
      <p:sp>
        <p:nvSpPr>
          <p:cNvPr id="1032" name="Text Box 11"/>
          <p:cNvSpPr txBox="1">
            <a:spLocks noChangeArrowheads="1"/>
          </p:cNvSpPr>
          <p:nvPr userDrawn="1"/>
        </p:nvSpPr>
        <p:spPr bwMode="auto">
          <a:xfrm>
            <a:off x="0" y="6381750"/>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nb-NO" sz="1200" b="1"/>
              <a:t>Læring etter hendelse den </a:t>
            </a:r>
          </a:p>
        </p:txBody>
      </p:sp>
      <p:sp>
        <p:nvSpPr>
          <p:cNvPr id="1033" name="Text Box 12"/>
          <p:cNvSpPr txBox="1">
            <a:spLocks noChangeArrowheads="1"/>
          </p:cNvSpPr>
          <p:nvPr userDrawn="1"/>
        </p:nvSpPr>
        <p:spPr bwMode="auto">
          <a:xfrm>
            <a:off x="7308850" y="6381750"/>
            <a:ext cx="1835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nb-NO" sz="1200" b="1"/>
              <a:t>Synergi nr. </a:t>
            </a:r>
          </a:p>
        </p:txBody>
      </p:sp>
    </p:spTree>
  </p:cSld>
  <p:clrMap bg1="lt1" tx1="dk1" bg2="lt2" tx2="dk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32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32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3200">
          <a:solidFill>
            <a:schemeClr val="tx1"/>
          </a:solidFill>
          <a:latin typeface="Arial" panose="020B0604020202020204" pitchFamily="34" charset="0"/>
        </a:defRPr>
      </a:lvl5pPr>
      <a:lvl6pPr marL="457200" algn="l" rtl="0" fontAlgn="base">
        <a:lnSpc>
          <a:spcPct val="90000"/>
        </a:lnSpc>
        <a:spcBef>
          <a:spcPct val="0"/>
        </a:spcBef>
        <a:spcAft>
          <a:spcPct val="0"/>
        </a:spcAft>
        <a:defRPr sz="3200">
          <a:solidFill>
            <a:schemeClr val="tx1"/>
          </a:solidFill>
          <a:latin typeface="Arial" panose="020B0604020202020204" pitchFamily="34" charset="0"/>
        </a:defRPr>
      </a:lvl6pPr>
      <a:lvl7pPr marL="914400" algn="l" rtl="0" fontAlgn="base">
        <a:lnSpc>
          <a:spcPct val="90000"/>
        </a:lnSpc>
        <a:spcBef>
          <a:spcPct val="0"/>
        </a:spcBef>
        <a:spcAft>
          <a:spcPct val="0"/>
        </a:spcAft>
        <a:defRPr sz="3200">
          <a:solidFill>
            <a:schemeClr val="tx1"/>
          </a:solidFill>
          <a:latin typeface="Arial" panose="020B0604020202020204" pitchFamily="34" charset="0"/>
        </a:defRPr>
      </a:lvl7pPr>
      <a:lvl8pPr marL="1371600" algn="l" rtl="0" fontAlgn="base">
        <a:lnSpc>
          <a:spcPct val="90000"/>
        </a:lnSpc>
        <a:spcBef>
          <a:spcPct val="0"/>
        </a:spcBef>
        <a:spcAft>
          <a:spcPct val="0"/>
        </a:spcAft>
        <a:defRPr sz="3200">
          <a:solidFill>
            <a:schemeClr val="tx1"/>
          </a:solidFill>
          <a:latin typeface="Arial" panose="020B0604020202020204" pitchFamily="34" charset="0"/>
        </a:defRPr>
      </a:lvl8pPr>
      <a:lvl9pPr marL="1828800" algn="l" rtl="0" fontAlgn="base">
        <a:lnSpc>
          <a:spcPct val="90000"/>
        </a:lnSpc>
        <a:spcBef>
          <a:spcPct val="0"/>
        </a:spcBef>
        <a:spcAft>
          <a:spcPct val="0"/>
        </a:spcAft>
        <a:defRPr sz="3200">
          <a:solidFill>
            <a:schemeClr val="tx1"/>
          </a:solidFill>
          <a:latin typeface="Arial" panose="020B0604020202020204" pitchFamily="34" charset="0"/>
        </a:defRPr>
      </a:lvl9pPr>
    </p:titleStyle>
    <p:bodyStyle>
      <a:lvl1pPr marL="342900" indent="-342900" algn="l" rtl="0" eaLnBrk="0" fontAlgn="base" hangingPunct="0">
        <a:spcBef>
          <a:spcPct val="5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e 26">
            <a:extLst>
              <a:ext uri="{FF2B5EF4-FFF2-40B4-BE49-F238E27FC236}">
                <a16:creationId xmlns:a16="http://schemas.microsoft.com/office/drawing/2014/main" id="{09F49686-70AB-9919-6DB1-F1D802F72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1" y="659470"/>
            <a:ext cx="2400986" cy="2033364"/>
          </a:xfrm>
          <a:prstGeom prst="rect">
            <a:avLst/>
          </a:prstGeom>
        </p:spPr>
      </p:pic>
      <p:pic>
        <p:nvPicPr>
          <p:cNvPr id="13" name="Bilde 12">
            <a:extLst>
              <a:ext uri="{FF2B5EF4-FFF2-40B4-BE49-F238E27FC236}">
                <a16:creationId xmlns:a16="http://schemas.microsoft.com/office/drawing/2014/main" id="{3B2D78E5-7591-A348-2900-A196A2AC0CBE}"/>
              </a:ext>
            </a:extLst>
          </p:cNvPr>
          <p:cNvPicPr>
            <a:picLocks noChangeAspect="1"/>
          </p:cNvPicPr>
          <p:nvPr/>
        </p:nvPicPr>
        <p:blipFill>
          <a:blip r:embed="rId4"/>
          <a:stretch>
            <a:fillRect/>
          </a:stretch>
        </p:blipFill>
        <p:spPr>
          <a:xfrm>
            <a:off x="20912" y="4612759"/>
            <a:ext cx="2402330" cy="1808635"/>
          </a:xfrm>
          <a:prstGeom prst="rect">
            <a:avLst/>
          </a:prstGeom>
        </p:spPr>
      </p:pic>
      <p:sp>
        <p:nvSpPr>
          <p:cNvPr id="4098" name="Rectangle 4"/>
          <p:cNvSpPr>
            <a:spLocks noChangeArrowheads="1"/>
          </p:cNvSpPr>
          <p:nvPr/>
        </p:nvSpPr>
        <p:spPr bwMode="auto">
          <a:xfrm>
            <a:off x="0" y="2133600"/>
            <a:ext cx="8388350" cy="2663825"/>
          </a:xfrm>
          <a:prstGeom prst="rect">
            <a:avLst/>
          </a:prstGeom>
          <a:noFill/>
          <a:ln>
            <a:noFill/>
          </a:ln>
          <a:effectLst/>
          <a:extLst>
            <a:ext uri="{909E8E84-426E-40DD-AFC4-6F175D3DCCD1}">
              <a14:hiddenFill xmlns:a14="http://schemas.microsoft.com/office/drawing/2010/main">
                <a:solidFill>
                  <a:schemeClr val="bg2">
                    <a:alpha val="59999"/>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b-NO" altLang="nb-NO" dirty="0"/>
          </a:p>
        </p:txBody>
      </p:sp>
      <p:sp>
        <p:nvSpPr>
          <p:cNvPr id="4100" name="Rectangle 28"/>
          <p:cNvSpPr>
            <a:spLocks noGrp="1" noChangeArrowheads="1"/>
          </p:cNvSpPr>
          <p:nvPr>
            <p:ph type="title"/>
          </p:nvPr>
        </p:nvSpPr>
        <p:spPr>
          <a:xfrm>
            <a:off x="1979612" y="188913"/>
            <a:ext cx="7056883" cy="341632"/>
          </a:xfrm>
          <a:noFill/>
        </p:spPr>
        <p:txBody>
          <a:bodyPr/>
          <a:lstStyle/>
          <a:p>
            <a:pPr eaLnBrk="1" hangingPunct="1"/>
            <a:r>
              <a:rPr lang="nb-NO" altLang="nb-NO" sz="1800" b="1" dirty="0"/>
              <a:t>Løfteoperasjon – Stropp skled under </a:t>
            </a:r>
            <a:r>
              <a:rPr lang="nb-NO" altLang="nb-NO" sz="1800" b="1" dirty="0" err="1"/>
              <a:t>brakkehiv</a:t>
            </a:r>
            <a:endParaRPr lang="nb-NO" altLang="nb-NO" sz="1800" b="1" dirty="0"/>
          </a:p>
        </p:txBody>
      </p:sp>
      <p:sp>
        <p:nvSpPr>
          <p:cNvPr id="4104" name="Text Box 44"/>
          <p:cNvSpPr txBox="1">
            <a:spLocks noChangeArrowheads="1"/>
          </p:cNvSpPr>
          <p:nvPr/>
        </p:nvSpPr>
        <p:spPr bwMode="auto">
          <a:xfrm>
            <a:off x="1979612" y="6381750"/>
            <a:ext cx="511266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nb-NO" altLang="nb-NO" sz="1200" b="1" dirty="0"/>
              <a:t>17.03.2023, kontakt; Jørn-Yngve Ommedal, seniorrådgiver HMS. </a:t>
            </a:r>
          </a:p>
        </p:txBody>
      </p:sp>
      <p:sp>
        <p:nvSpPr>
          <p:cNvPr id="4105" name="Rectangle 45"/>
          <p:cNvSpPr>
            <a:spLocks noGrp="1" noChangeArrowheads="1"/>
          </p:cNvSpPr>
          <p:nvPr>
            <p:ph type="body" idx="1"/>
          </p:nvPr>
        </p:nvSpPr>
        <p:spPr>
          <a:xfrm>
            <a:off x="2628819" y="661197"/>
            <a:ext cx="6453105" cy="5744097"/>
          </a:xfrm>
          <a:noFill/>
        </p:spPr>
        <p:txBody>
          <a:bodyPr/>
          <a:lstStyle/>
          <a:p>
            <a:pPr eaLnBrk="1" hangingPunct="1">
              <a:buSzPct val="120000"/>
              <a:buFontTx/>
              <a:buNone/>
            </a:pPr>
            <a:r>
              <a:rPr lang="nb-NO" altLang="nb-NO" sz="1400" b="1" dirty="0"/>
              <a:t>Fakta og konsekvens </a:t>
            </a:r>
          </a:p>
          <a:p>
            <a:pPr marL="0" indent="0" eaLnBrk="1" hangingPunct="1">
              <a:buSzPct val="120000"/>
              <a:buNone/>
            </a:pPr>
            <a:r>
              <a:rPr lang="nb-NO" altLang="nb-NO" sz="1200" dirty="0"/>
              <a:t>Hendelsen tok sted under opprigging av boligbrakker. Boligbrakken var den nest siste som skulle løftes på plass i 2. </a:t>
            </a:r>
            <a:r>
              <a:rPr lang="nb-NO" altLang="nb-NO" sz="1200" dirty="0" err="1"/>
              <a:t>etg</a:t>
            </a:r>
            <a:r>
              <a:rPr lang="nb-NO" altLang="nb-NO" sz="1200" dirty="0"/>
              <a:t> av den tredje 44-mannsriggen på </a:t>
            </a:r>
            <a:r>
              <a:rPr lang="nb-NO" altLang="nb-NO" sz="1200" dirty="0" err="1"/>
              <a:t>Knarholmen</a:t>
            </a:r>
            <a:r>
              <a:rPr lang="nb-NO" altLang="nb-NO" sz="1200" dirty="0"/>
              <a:t>. Brakken var </a:t>
            </a:r>
            <a:r>
              <a:rPr lang="nb-NO" altLang="nb-NO" sz="1200" dirty="0" err="1"/>
              <a:t>anhuket</a:t>
            </a:r>
            <a:r>
              <a:rPr lang="nb-NO" altLang="nb-NO" sz="1200" dirty="0"/>
              <a:t> med 2 stropper som var festet i en slings tilhørende en lastebilkran til Jakobsen Transport AS. Brakke var </a:t>
            </a:r>
            <a:r>
              <a:rPr lang="nb-NO" altLang="nb-NO" sz="1200" dirty="0" err="1"/>
              <a:t>anhuket</a:t>
            </a:r>
            <a:r>
              <a:rPr lang="nb-NO" altLang="nb-NO" sz="1200" dirty="0"/>
              <a:t> med stropp som vist i  bilde (a), men med større visning (vinkel). Det hadde vært store nedbørsmengder denne dagen. Brakke blir svingt av lasteplan og i det løftet mot 2. etasje tar til, forskyver den ene lastestroppen seg og brakke faller ned og treffer ende på bakerste støttelabb på lastebil med kran (b). Ingen personer befant seg i sikkerhetssone til </a:t>
            </a:r>
            <a:r>
              <a:rPr lang="nb-NO" altLang="nb-NO" sz="1200" dirty="0" err="1"/>
              <a:t>brakkehiv</a:t>
            </a:r>
            <a:r>
              <a:rPr lang="nb-NO" altLang="nb-NO" sz="1200" dirty="0"/>
              <a:t>. Noe materielle skader på brakke (gulv) bilde (c).   </a:t>
            </a:r>
          </a:p>
          <a:p>
            <a:pPr eaLnBrk="1" hangingPunct="1">
              <a:buSzPct val="120000"/>
              <a:buFontTx/>
              <a:buNone/>
            </a:pPr>
            <a:r>
              <a:rPr lang="nb-NO" altLang="nb-NO" sz="1400" b="1" dirty="0"/>
              <a:t>Utløsende årsak	</a:t>
            </a:r>
          </a:p>
          <a:p>
            <a:pPr marL="0" indent="0" eaLnBrk="1" hangingPunct="1">
              <a:buSzPct val="120000"/>
              <a:buNone/>
            </a:pPr>
            <a:r>
              <a:rPr lang="nb-NO" altLang="nb-NO" sz="1200" dirty="0"/>
              <a:t> Stropp har sklidd som følge av feil posisjonering av stropp</a:t>
            </a:r>
          </a:p>
          <a:p>
            <a:pPr eaLnBrk="1" hangingPunct="1">
              <a:buSzPct val="120000"/>
              <a:buFontTx/>
              <a:buNone/>
            </a:pPr>
            <a:r>
              <a:rPr lang="nb-NO" altLang="nb-NO" sz="1400" b="1" dirty="0"/>
              <a:t>Bakenforliggende årsaker</a:t>
            </a:r>
            <a:r>
              <a:rPr lang="nb-NO" altLang="nb-NO" sz="1600" dirty="0"/>
              <a:t>	</a:t>
            </a:r>
          </a:p>
          <a:p>
            <a:pPr marL="0" indent="0" eaLnBrk="1" hangingPunct="1">
              <a:buSzPct val="120000"/>
              <a:buNone/>
            </a:pPr>
            <a:r>
              <a:rPr lang="nb-NO" altLang="nb-NO" sz="1200" dirty="0"/>
              <a:t> Stor nedbørsmengde og glatt underlag (liten friksjon).</a:t>
            </a:r>
          </a:p>
          <a:p>
            <a:pPr eaLnBrk="1" hangingPunct="1">
              <a:buSzPct val="120000"/>
              <a:buFontTx/>
              <a:buNone/>
            </a:pPr>
            <a:r>
              <a:rPr lang="nb-NO" altLang="nb-NO" sz="1400" b="1" dirty="0"/>
              <a:t>Læring / tiltak</a:t>
            </a:r>
          </a:p>
          <a:p>
            <a:pPr eaLnBrk="1" hangingPunct="1">
              <a:buSzPct val="120000"/>
              <a:buFontTx/>
              <a:buChar char="•"/>
            </a:pPr>
            <a:r>
              <a:rPr lang="nb-NO" altLang="nb-NO" sz="1200" dirty="0"/>
              <a:t>Gjennomgang av rutiner for løft av brakker internt hos transportør. </a:t>
            </a:r>
          </a:p>
          <a:p>
            <a:pPr eaLnBrk="1" hangingPunct="1">
              <a:buSzPct val="120000"/>
              <a:buFontTx/>
              <a:buChar char="•"/>
            </a:pPr>
            <a:r>
              <a:rPr lang="nb-NO" altLang="nb-NO" sz="1200" dirty="0"/>
              <a:t>Ved løfting med stropp, for å unngå skjevvisning, skal detaljer rundt plassering av stropp føres på SJA. Dette må inn i prosedyrer til ansvarlig kranoperatør.</a:t>
            </a:r>
          </a:p>
          <a:p>
            <a:pPr eaLnBrk="1" hangingPunct="1">
              <a:buSzPct val="120000"/>
              <a:buFontTx/>
              <a:buChar char="•"/>
            </a:pPr>
            <a:r>
              <a:rPr lang="nb-NO" altLang="nb-NO" sz="1200" dirty="0"/>
              <a:t>Ved løfteoperasjon skal det være tilstrekkelig personell til å kontrollere plassering av stropper </a:t>
            </a:r>
            <a:r>
              <a:rPr lang="nb-NO" altLang="nb-NO" sz="1200" dirty="0" err="1"/>
              <a:t>iht</a:t>
            </a:r>
            <a:r>
              <a:rPr lang="nb-NO" altLang="nb-NO" sz="1200" dirty="0"/>
              <a:t> SJA. </a:t>
            </a:r>
            <a:endParaRPr lang="nb-NO" sz="1200" dirty="0"/>
          </a:p>
          <a:p>
            <a:pPr eaLnBrk="1" hangingPunct="1">
              <a:buSzPct val="120000"/>
              <a:buFontTx/>
              <a:buChar char="•"/>
            </a:pPr>
            <a:r>
              <a:rPr lang="nb-NO" sz="1200" dirty="0"/>
              <a:t>Før hivet utføres skal en forsikre seg om at løftesone respekteres og alt personell befinner seg i sikker sone.</a:t>
            </a:r>
          </a:p>
          <a:p>
            <a:pPr marL="0" indent="0" eaLnBrk="1" hangingPunct="1">
              <a:buSzPct val="120000"/>
              <a:buNone/>
            </a:pPr>
            <a:r>
              <a:rPr lang="en-GB" altLang="nb-NO" sz="1200" dirty="0"/>
              <a:t>                                                                                                                 </a:t>
            </a:r>
          </a:p>
          <a:p>
            <a:pPr eaLnBrk="1" hangingPunct="1">
              <a:buSzPct val="120000"/>
              <a:buFontTx/>
              <a:buChar char="•"/>
            </a:pPr>
            <a:endParaRPr lang="en-GB" altLang="nb-NO" sz="1200" dirty="0"/>
          </a:p>
        </p:txBody>
      </p:sp>
      <p:sp>
        <p:nvSpPr>
          <p:cNvPr id="18" name="TekstSylinder 17">
            <a:extLst>
              <a:ext uri="{FF2B5EF4-FFF2-40B4-BE49-F238E27FC236}">
                <a16:creationId xmlns:a16="http://schemas.microsoft.com/office/drawing/2014/main" id="{2326B384-436E-154F-BA27-D49BAD692A29}"/>
              </a:ext>
            </a:extLst>
          </p:cNvPr>
          <p:cNvSpPr txBox="1"/>
          <p:nvPr/>
        </p:nvSpPr>
        <p:spPr>
          <a:xfrm>
            <a:off x="8167334" y="6392088"/>
            <a:ext cx="1079435" cy="276999"/>
          </a:xfrm>
          <a:prstGeom prst="rect">
            <a:avLst/>
          </a:prstGeom>
          <a:noFill/>
        </p:spPr>
        <p:txBody>
          <a:bodyPr wrap="square" rtlCol="0">
            <a:spAutoFit/>
          </a:bodyPr>
          <a:lstStyle/>
          <a:p>
            <a:r>
              <a:rPr lang="nb-NO" sz="1200" b="1" i="0" dirty="0">
                <a:solidFill>
                  <a:srgbClr val="333333"/>
                </a:solidFill>
                <a:effectLst/>
                <a:latin typeface="Nunito Sans" pitchFamily="2" charset="0"/>
              </a:rPr>
              <a:t>326127</a:t>
            </a:r>
            <a:endParaRPr lang="nb-NO" sz="1200" b="1" dirty="0"/>
          </a:p>
        </p:txBody>
      </p:sp>
      <p:sp>
        <p:nvSpPr>
          <p:cNvPr id="2" name="AutoShape 2" descr="Image">
            <a:extLst>
              <a:ext uri="{FF2B5EF4-FFF2-40B4-BE49-F238E27FC236}">
                <a16:creationId xmlns:a16="http://schemas.microsoft.com/office/drawing/2014/main" id="{9C18A2D0-5106-FEB8-6C90-DE047FAC418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TekstSylinder 9">
            <a:extLst>
              <a:ext uri="{FF2B5EF4-FFF2-40B4-BE49-F238E27FC236}">
                <a16:creationId xmlns:a16="http://schemas.microsoft.com/office/drawing/2014/main" id="{6BBCD78B-046B-62B6-C1F2-1E634A9A3C2F}"/>
              </a:ext>
            </a:extLst>
          </p:cNvPr>
          <p:cNvSpPr txBox="1"/>
          <p:nvPr/>
        </p:nvSpPr>
        <p:spPr>
          <a:xfrm>
            <a:off x="2018879" y="2342605"/>
            <a:ext cx="395188" cy="369332"/>
          </a:xfrm>
          <a:prstGeom prst="rect">
            <a:avLst/>
          </a:prstGeom>
          <a:noFill/>
        </p:spPr>
        <p:txBody>
          <a:bodyPr wrap="square" rtlCol="0">
            <a:spAutoFit/>
          </a:bodyPr>
          <a:lstStyle/>
          <a:p>
            <a:r>
              <a:rPr lang="nb-NO" dirty="0">
                <a:solidFill>
                  <a:schemeClr val="bg1"/>
                </a:solidFill>
              </a:rPr>
              <a:t>a)</a:t>
            </a:r>
          </a:p>
        </p:txBody>
      </p:sp>
      <p:sp>
        <p:nvSpPr>
          <p:cNvPr id="3" name="TekstSylinder 2">
            <a:extLst>
              <a:ext uri="{FF2B5EF4-FFF2-40B4-BE49-F238E27FC236}">
                <a16:creationId xmlns:a16="http://schemas.microsoft.com/office/drawing/2014/main" id="{8D1FDEF4-008D-F671-D5B1-984C08B255C4}"/>
              </a:ext>
            </a:extLst>
          </p:cNvPr>
          <p:cNvSpPr txBox="1"/>
          <p:nvPr/>
        </p:nvSpPr>
        <p:spPr>
          <a:xfrm>
            <a:off x="2043674" y="6038109"/>
            <a:ext cx="395188" cy="369332"/>
          </a:xfrm>
          <a:prstGeom prst="rect">
            <a:avLst/>
          </a:prstGeom>
          <a:noFill/>
        </p:spPr>
        <p:txBody>
          <a:bodyPr wrap="square" rtlCol="0">
            <a:spAutoFit/>
          </a:bodyPr>
          <a:lstStyle/>
          <a:p>
            <a:r>
              <a:rPr lang="nb-NO" dirty="0">
                <a:solidFill>
                  <a:schemeClr val="bg1"/>
                </a:solidFill>
              </a:rPr>
              <a:t>c)</a:t>
            </a:r>
          </a:p>
        </p:txBody>
      </p:sp>
      <p:sp>
        <p:nvSpPr>
          <p:cNvPr id="5" name="TekstSylinder 4">
            <a:extLst>
              <a:ext uri="{FF2B5EF4-FFF2-40B4-BE49-F238E27FC236}">
                <a16:creationId xmlns:a16="http://schemas.microsoft.com/office/drawing/2014/main" id="{57F40217-213E-03D2-3713-C240542A9490}"/>
              </a:ext>
            </a:extLst>
          </p:cNvPr>
          <p:cNvSpPr txBox="1"/>
          <p:nvPr/>
        </p:nvSpPr>
        <p:spPr>
          <a:xfrm>
            <a:off x="2068786" y="4222513"/>
            <a:ext cx="395188" cy="369332"/>
          </a:xfrm>
          <a:prstGeom prst="rect">
            <a:avLst/>
          </a:prstGeom>
          <a:noFill/>
        </p:spPr>
        <p:txBody>
          <a:bodyPr wrap="square" rtlCol="0">
            <a:spAutoFit/>
          </a:bodyPr>
          <a:lstStyle/>
          <a:p>
            <a:r>
              <a:rPr lang="nb-NO" dirty="0">
                <a:solidFill>
                  <a:schemeClr val="bg1"/>
                </a:solidFill>
              </a:rPr>
              <a:t>b)</a:t>
            </a:r>
          </a:p>
        </p:txBody>
      </p:sp>
      <p:sp>
        <p:nvSpPr>
          <p:cNvPr id="9" name="TekstSylinder 8">
            <a:extLst>
              <a:ext uri="{FF2B5EF4-FFF2-40B4-BE49-F238E27FC236}">
                <a16:creationId xmlns:a16="http://schemas.microsoft.com/office/drawing/2014/main" id="{177FA627-FEAC-146F-75A4-D2677E63CA55}"/>
              </a:ext>
            </a:extLst>
          </p:cNvPr>
          <p:cNvSpPr txBox="1"/>
          <p:nvPr/>
        </p:nvSpPr>
        <p:spPr>
          <a:xfrm>
            <a:off x="1569179" y="4243427"/>
            <a:ext cx="395188" cy="369332"/>
          </a:xfrm>
          <a:prstGeom prst="rect">
            <a:avLst/>
          </a:prstGeom>
          <a:noFill/>
        </p:spPr>
        <p:txBody>
          <a:bodyPr wrap="square" rtlCol="0">
            <a:spAutoFit/>
          </a:bodyPr>
          <a:lstStyle/>
          <a:p>
            <a:r>
              <a:rPr lang="nb-NO" dirty="0">
                <a:solidFill>
                  <a:schemeClr val="bg1"/>
                </a:solidFill>
              </a:rPr>
              <a:t>b)</a:t>
            </a:r>
          </a:p>
        </p:txBody>
      </p:sp>
      <p:pic>
        <p:nvPicPr>
          <p:cNvPr id="20" name="Bilde 19">
            <a:extLst>
              <a:ext uri="{FF2B5EF4-FFF2-40B4-BE49-F238E27FC236}">
                <a16:creationId xmlns:a16="http://schemas.microsoft.com/office/drawing/2014/main" id="{86CB3715-6FD1-FEA5-A89E-7FD35A259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4" y="2699091"/>
            <a:ext cx="2401533" cy="2154500"/>
          </a:xfrm>
          <a:prstGeom prst="rect">
            <a:avLst/>
          </a:prstGeom>
        </p:spPr>
      </p:pic>
      <p:sp>
        <p:nvSpPr>
          <p:cNvPr id="21" name="TekstSylinder 20">
            <a:extLst>
              <a:ext uri="{FF2B5EF4-FFF2-40B4-BE49-F238E27FC236}">
                <a16:creationId xmlns:a16="http://schemas.microsoft.com/office/drawing/2014/main" id="{390E5D16-5D76-8CB3-E17A-6B982E7D27E8}"/>
              </a:ext>
            </a:extLst>
          </p:cNvPr>
          <p:cNvSpPr txBox="1"/>
          <p:nvPr/>
        </p:nvSpPr>
        <p:spPr>
          <a:xfrm>
            <a:off x="2024793" y="4429693"/>
            <a:ext cx="395188" cy="369332"/>
          </a:xfrm>
          <a:prstGeom prst="rect">
            <a:avLst/>
          </a:prstGeom>
          <a:noFill/>
        </p:spPr>
        <p:txBody>
          <a:bodyPr wrap="square" rtlCol="0">
            <a:spAutoFit/>
          </a:bodyPr>
          <a:lstStyle/>
          <a:p>
            <a:r>
              <a:rPr lang="nb-NO" dirty="0">
                <a:solidFill>
                  <a:schemeClr val="bg1"/>
                </a:solidFill>
              </a:rPr>
              <a:t>b)</a:t>
            </a:r>
          </a:p>
        </p:txBody>
      </p:sp>
      <p:sp>
        <p:nvSpPr>
          <p:cNvPr id="25" name="Pil: høyre 24">
            <a:extLst>
              <a:ext uri="{FF2B5EF4-FFF2-40B4-BE49-F238E27FC236}">
                <a16:creationId xmlns:a16="http://schemas.microsoft.com/office/drawing/2014/main" id="{01BEA371-F95F-6D00-2813-D8C6D558AA7D}"/>
              </a:ext>
            </a:extLst>
          </p:cNvPr>
          <p:cNvSpPr/>
          <p:nvPr/>
        </p:nvSpPr>
        <p:spPr>
          <a:xfrm rot="1230741">
            <a:off x="486237" y="2011791"/>
            <a:ext cx="432048" cy="18486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theme/theme1.xml><?xml version="1.0" encoding="utf-8"?>
<a:theme xmlns:a="http://schemas.openxmlformats.org/drawingml/2006/main" name="Skanska white light blue til Mal læring etter hendelse">
  <a:themeElements>
    <a:clrScheme name="Skanska white light blue til Mal læring etter hendelse 1">
      <a:dk1>
        <a:srgbClr val="002551"/>
      </a:dk1>
      <a:lt1>
        <a:srgbClr val="FFFFFF"/>
      </a:lt1>
      <a:dk2>
        <a:srgbClr val="002551"/>
      </a:dk2>
      <a:lt2>
        <a:srgbClr val="B0B0B0"/>
      </a:lt2>
      <a:accent1>
        <a:srgbClr val="008BD0"/>
      </a:accent1>
      <a:accent2>
        <a:srgbClr val="002551"/>
      </a:accent2>
      <a:accent3>
        <a:srgbClr val="FFFFFF"/>
      </a:accent3>
      <a:accent4>
        <a:srgbClr val="001E44"/>
      </a:accent4>
      <a:accent5>
        <a:srgbClr val="AAC4E4"/>
      </a:accent5>
      <a:accent6>
        <a:srgbClr val="002049"/>
      </a:accent6>
      <a:hlink>
        <a:srgbClr val="E87603"/>
      </a:hlink>
      <a:folHlink>
        <a:srgbClr val="C5BAA9"/>
      </a:folHlink>
    </a:clrScheme>
    <a:fontScheme name="Skanska white light blue til Mal læring etter hende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kanska white light blue til Mal læring etter hendelse 1">
        <a:dk1>
          <a:srgbClr val="002551"/>
        </a:dk1>
        <a:lt1>
          <a:srgbClr val="FFFFFF"/>
        </a:lt1>
        <a:dk2>
          <a:srgbClr val="002551"/>
        </a:dk2>
        <a:lt2>
          <a:srgbClr val="B0B0B0"/>
        </a:lt2>
        <a:accent1>
          <a:srgbClr val="008BD0"/>
        </a:accent1>
        <a:accent2>
          <a:srgbClr val="002551"/>
        </a:accent2>
        <a:accent3>
          <a:srgbClr val="FFFFFF"/>
        </a:accent3>
        <a:accent4>
          <a:srgbClr val="001E44"/>
        </a:accent4>
        <a:accent5>
          <a:srgbClr val="AAC4E4"/>
        </a:accent5>
        <a:accent6>
          <a:srgbClr val="002049"/>
        </a:accent6>
        <a:hlink>
          <a:srgbClr val="E87603"/>
        </a:hlink>
        <a:folHlink>
          <a:srgbClr val="C5BA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kument" ma:contentTypeID="0x010100BDAAC2577AF8344B8F819AD7EFC58F07" ma:contentTypeVersion="14" ma:contentTypeDescription="Opprett et nytt dokument." ma:contentTypeScope="" ma:versionID="ff2e09c5c2848b0fefb101161696d9d8">
  <xsd:schema xmlns:xsd="http://www.w3.org/2001/XMLSchema" xmlns:xs="http://www.w3.org/2001/XMLSchema" xmlns:p="http://schemas.microsoft.com/office/2006/metadata/properties" xmlns:ns2="1267dbed-dea9-4161-8ec7-c066ff1e1d3b" xmlns:ns3="6a60e943-f51f-4cb4-93c5-6ac36b6b773a" targetNamespace="http://schemas.microsoft.com/office/2006/metadata/properties" ma:root="true" ma:fieldsID="f07a52b6b6e134ede335d643a5049df7" ns2:_="" ns3:_="">
    <xsd:import namespace="1267dbed-dea9-4161-8ec7-c066ff1e1d3b"/>
    <xsd:import namespace="6a60e943-f51f-4cb4-93c5-6ac36b6b77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7dbed-dea9-4161-8ec7-c066ff1e1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60e943-f51f-4cb4-93c5-6ac36b6b773a"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DF6305-B52B-43B5-A322-D53CF100981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1267dbed-dea9-4161-8ec7-c066ff1e1d3b"/>
    <ds:schemaRef ds:uri="6a60e943-f51f-4cb4-93c5-6ac36b6b773a"/>
    <ds:schemaRef ds:uri="http://www.w3.org/XML/1998/namespace"/>
    <ds:schemaRef ds:uri="http://purl.org/dc/elements/1.1/"/>
    <ds:schemaRef ds:uri="d5847a25-5a82-4ae2-a6de-eebcd5f3f25a"/>
    <ds:schemaRef ds:uri="ee27ccfa-359d-4626-a4cf-3081c7c9f71b"/>
    <ds:schemaRef ds:uri="6a4cfdee-90f0-44bc-895e-8343b18e0f2c"/>
  </ds:schemaRefs>
</ds:datastoreItem>
</file>

<file path=customXml/itemProps2.xml><?xml version="1.0" encoding="utf-8"?>
<ds:datastoreItem xmlns:ds="http://schemas.openxmlformats.org/officeDocument/2006/customXml" ds:itemID="{144A53BC-5A6D-4FD7-AE1E-927106353609}">
  <ds:schemaRefs>
    <ds:schemaRef ds:uri="http://schemas.microsoft.com/office/2006/metadata/longProperties"/>
  </ds:schemaRefs>
</ds:datastoreItem>
</file>

<file path=customXml/itemProps3.xml><?xml version="1.0" encoding="utf-8"?>
<ds:datastoreItem xmlns:ds="http://schemas.openxmlformats.org/officeDocument/2006/customXml" ds:itemID="{69689648-684B-40BE-8C4A-685FD4FFCF53}">
  <ds:schemaRefs>
    <ds:schemaRef ds:uri="http://schemas.microsoft.com/sharepoint/v3/contenttype/forms"/>
  </ds:schemaRefs>
</ds:datastoreItem>
</file>

<file path=customXml/itemProps4.xml><?xml version="1.0" encoding="utf-8"?>
<ds:datastoreItem xmlns:ds="http://schemas.openxmlformats.org/officeDocument/2006/customXml" ds:itemID="{6050EC39-5EDE-4205-A78B-F2110F5BC6CA}">
  <ds:schemaRefs>
    <ds:schemaRef ds:uri="http://schemas.microsoft.com/sharepoint/events"/>
  </ds:schemaRefs>
</ds:datastoreItem>
</file>

<file path=customXml/itemProps5.xml><?xml version="1.0" encoding="utf-8"?>
<ds:datastoreItem xmlns:ds="http://schemas.openxmlformats.org/officeDocument/2006/customXml" ds:itemID="{BE9F49C5-32C4-4CB4-ADAC-FCAECB9A6E56}"/>
</file>

<file path=docProps/app.xml><?xml version="1.0" encoding="utf-8"?>
<Properties xmlns="http://schemas.openxmlformats.org/officeDocument/2006/extended-properties" xmlns:vt="http://schemas.openxmlformats.org/officeDocument/2006/docPropsVTypes">
  <Template>Skanska white light blue</Template>
  <TotalTime>6332</TotalTime>
  <Words>273</Words>
  <Application>Microsoft Office PowerPoint</Application>
  <PresentationFormat>On-screen Show (4:3)</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Nunito Sans</vt:lpstr>
      <vt:lpstr>Skanska white light blue til Mal læring etter hendelse</vt:lpstr>
      <vt:lpstr>Løfteoperasjon – Stropp skled under brakkehiv</vt:lpstr>
    </vt:vector>
  </TitlesOfParts>
  <Company>Skanska Norge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Læring etter hendelse (PPT)</dc:title>
  <dc:creator>BakkeTe</dc:creator>
  <cp:keywords>varsling; ulykke; uhell; utslipp; beredskapsplan; HMS; hendelse; beredskap</cp:keywords>
  <cp:lastModifiedBy>Bjerrehorn, Kristina</cp:lastModifiedBy>
  <cp:revision>225</cp:revision>
  <dcterms:created xsi:type="dcterms:W3CDTF">2007-12-02T18:13:50Z</dcterms:created>
  <dcterms:modified xsi:type="dcterms:W3CDTF">2023-05-22T11:27:42Z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301c6655-4fd9-4284-a49b-4fbdddb80ce4,4;</vt:lpwstr>
  </property>
  <property fmtid="{D5CDD505-2E9C-101B-9397-08002B2CF9AE}" pid="3" name="ISIFirmakode">
    <vt:lpwstr/>
  </property>
  <property fmtid="{D5CDD505-2E9C-101B-9397-08002B2CF9AE}" pid="4" name="ContentTypeId">
    <vt:lpwstr>0x010100BDAAC2577AF8344B8F819AD7EFC58F07</vt:lpwstr>
  </property>
  <property fmtid="{D5CDD505-2E9C-101B-9397-08002B2CF9AE}" pid="5" name="_dlc_DocIdItemGuid">
    <vt:lpwstr>9938845d-e7ed-430f-a147-3f4221fd2533</vt:lpwstr>
  </property>
  <property fmtid="{D5CDD505-2E9C-101B-9397-08002B2CF9AE}" pid="6" name="TaxKeyword">
    <vt:lpwstr>1189;#uhell|b0863ef3-0121-4f08-9604-406f6e8840c9;#1188;#beredskap|8e272401-00fd-459e-8ccd-7ff159847657;#1187;#varsling|63505062-4c4d-46a1-8877-61cb2bdf97b6;#914;#HMS|a6fdf347-fe43-434e-b90b-2cca3af9fde1;#1185;#utslipp|82086443-a846-4f3d-a049-f8fa80e292fe;</vt:lpwstr>
  </property>
  <property fmtid="{D5CDD505-2E9C-101B-9397-08002B2CF9AE}" pid="7" name="SGVDFase">
    <vt:lpwstr>7;#6 PRODUKSJON|ba70c06d-9b70-4996-a9ef-5e49863b4d65</vt:lpwstr>
  </property>
  <property fmtid="{D5CDD505-2E9C-101B-9397-08002B2CF9AE}" pid="8" name="SGVDFagområde">
    <vt:lpwstr>56;#HMS|2cd4fdc7-c46d-4f10-866c-314b2e174889</vt:lpwstr>
  </property>
  <property fmtid="{D5CDD505-2E9C-101B-9397-08002B2CF9AE}" pid="9" name="SGVDEntrepriseform">
    <vt:lpwstr>10;#Totalentreprise|326dd05f-786f-488b-b7a1-906344f918df;#9;#Hovedentreprise|59b3105e-e383-489f-9bd4-6e3969cffc16</vt:lpwstr>
  </property>
  <property fmtid="{D5CDD505-2E9C-101B-9397-08002B2CF9AE}" pid="10" name="SGVDProsess">
    <vt:lpwstr>1098;#Beredskap og oppfølging av hendelser|52f1ff84-b20c-4be6-a266-2e624f2167a3</vt:lpwstr>
  </property>
  <property fmtid="{D5CDD505-2E9C-101B-9397-08002B2CF9AE}" pid="11" name="SGVDHovedområde">
    <vt:lpwstr>3;#Prosjektledelse og styring|43b76ed9-85e4-4115-aecf-59cb400fb9aa</vt:lpwstr>
  </property>
  <property fmtid="{D5CDD505-2E9C-101B-9397-08002B2CF9AE}" pid="12" name="SGVDRolle">
    <vt:lpwstr>49;#Prosjektleder|de8e1502-b3ab-4007-8c7f-834095f4551f</vt:lpwstr>
  </property>
  <property fmtid="{D5CDD505-2E9C-101B-9397-08002B2CF9AE}" pid="13" name="MSIP_Label_6a362448-625e-4f6c-96c0-a2f6da99900d_Enabled">
    <vt:lpwstr>True</vt:lpwstr>
  </property>
  <property fmtid="{D5CDD505-2E9C-101B-9397-08002B2CF9AE}" pid="14" name="MSIP_Label_6a362448-625e-4f6c-96c0-a2f6da99900d_SiteId">
    <vt:lpwstr>33dab507-5210-4075-805b-f2717d8cfa74</vt:lpwstr>
  </property>
  <property fmtid="{D5CDD505-2E9C-101B-9397-08002B2CF9AE}" pid="15" name="MSIP_Label_6a362448-625e-4f6c-96c0-a2f6da99900d_Owner">
    <vt:lpwstr>glenn.lie@skanska.no</vt:lpwstr>
  </property>
  <property fmtid="{D5CDD505-2E9C-101B-9397-08002B2CF9AE}" pid="16" name="MSIP_Label_6a362448-625e-4f6c-96c0-a2f6da99900d_SetDate">
    <vt:lpwstr>2019-07-08T10:40:59.2359984Z</vt:lpwstr>
  </property>
  <property fmtid="{D5CDD505-2E9C-101B-9397-08002B2CF9AE}" pid="17" name="MSIP_Label_6a362448-625e-4f6c-96c0-a2f6da99900d_Name">
    <vt:lpwstr>General</vt:lpwstr>
  </property>
  <property fmtid="{D5CDD505-2E9C-101B-9397-08002B2CF9AE}" pid="18" name="MSIP_Label_6a362448-625e-4f6c-96c0-a2f6da99900d_Application">
    <vt:lpwstr>Microsoft Azure Information Protection</vt:lpwstr>
  </property>
  <property fmtid="{D5CDD505-2E9C-101B-9397-08002B2CF9AE}" pid="19" name="MSIP_Label_6a362448-625e-4f6c-96c0-a2f6da99900d_ActionId">
    <vt:lpwstr>a68ba2f7-1871-47a6-8247-f0b758b69a44</vt:lpwstr>
  </property>
  <property fmtid="{D5CDD505-2E9C-101B-9397-08002B2CF9AE}" pid="20" name="MSIP_Label_6a362448-625e-4f6c-96c0-a2f6da99900d_Extended_MSFT_Method">
    <vt:lpwstr>Manual</vt:lpwstr>
  </property>
  <property fmtid="{D5CDD505-2E9C-101B-9397-08002B2CF9AE}" pid="21" name="Sensitivity">
    <vt:lpwstr>General</vt:lpwstr>
  </property>
  <property fmtid="{D5CDD505-2E9C-101B-9397-08002B2CF9AE}" pid="22" name="MediaServiceImageTags">
    <vt:lpwstr/>
  </property>
  <property fmtid="{D5CDD505-2E9C-101B-9397-08002B2CF9AE}" pid="23" name="FO(foretningsområde)">
    <vt:lpwstr>1;#</vt:lpwstr>
  </property>
  <property fmtid="{D5CDD505-2E9C-101B-9397-08002B2CF9AE}" pid="24" name="Maskinerogutstyr">
    <vt:lpwstr>5;#</vt:lpwstr>
  </property>
  <property fmtid="{D5CDD505-2E9C-101B-9397-08002B2CF9AE}" pid="25" name="Årstall">
    <vt:lpwstr>6</vt:lpwstr>
  </property>
  <property fmtid="{D5CDD505-2E9C-101B-9397-08002B2CF9AE}" pid="26" name="Order">
    <vt:r8>74700</vt:r8>
  </property>
  <property fmtid="{D5CDD505-2E9C-101B-9397-08002B2CF9AE}" pid="27" name="Region">
    <vt:lpwstr>7</vt:lpwstr>
  </property>
  <property fmtid="{D5CDD505-2E9C-101B-9397-08002B2CF9AE}" pid="28" name="xd_ProgID">
    <vt:lpwstr/>
  </property>
  <property fmtid="{D5CDD505-2E9C-101B-9397-08002B2CF9AE}" pid="29" name="_SourceUrl">
    <vt:lpwstr/>
  </property>
  <property fmtid="{D5CDD505-2E9C-101B-9397-08002B2CF9AE}" pid="30" name="_SharedFileIndex">
    <vt:lpwstr/>
  </property>
  <property fmtid="{D5CDD505-2E9C-101B-9397-08002B2CF9AE}" pid="31" name="ComplianceAssetId">
    <vt:lpwstr/>
  </property>
  <property fmtid="{D5CDD505-2E9C-101B-9397-08002B2CF9AE}" pid="32" name="TemplateUrl">
    <vt:lpwstr/>
  </property>
  <property fmtid="{D5CDD505-2E9C-101B-9397-08002B2CF9AE}" pid="33" name="_ExtendedDescription">
    <vt:lpwstr/>
  </property>
  <property fmtid="{D5CDD505-2E9C-101B-9397-08002B2CF9AE}" pid="34" name="TriggerFlowInfo">
    <vt:lpwstr/>
  </property>
  <property fmtid="{D5CDD505-2E9C-101B-9397-08002B2CF9AE}" pid="35" name="Fagområde?">
    <vt:lpwstr>12;#</vt:lpwstr>
  </property>
  <property fmtid="{D5CDD505-2E9C-101B-9397-08002B2CF9AE}" pid="36" name="Risikoer">
    <vt:lpwstr>3;#</vt:lpwstr>
  </property>
  <property fmtid="{D5CDD505-2E9C-101B-9397-08002B2CF9AE}" pid="37" name="Sakskategori">
    <vt:lpwstr>2;#</vt:lpwstr>
  </property>
  <property fmtid="{D5CDD505-2E9C-101B-9397-08002B2CF9AE}" pid="38" name="xd_Signature">
    <vt:bool>false</vt:bool>
  </property>
</Properties>
</file>