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4" autoAdjust="0"/>
    <p:restoredTop sz="92638" autoAdjust="0"/>
  </p:normalViewPr>
  <p:slideViewPr>
    <p:cSldViewPr>
      <p:cViewPr varScale="1">
        <p:scale>
          <a:sx n="102" d="100"/>
          <a:sy n="102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97C01906-5D89-4BE6-9337-5913B7CB87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F6BFDA19-CBA2-4BAB-BA5A-1591F313AF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160F602B-2AB1-46EC-8C5B-9637AB41E21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65B8978E-A22C-498C-8757-317285033C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61798" name="Rectangle 6">
            <a:extLst>
              <a:ext uri="{FF2B5EF4-FFF2-40B4-BE49-F238E27FC236}">
                <a16:creationId xmlns:a16="http://schemas.microsoft.com/office/drawing/2014/main" id="{A80DC17F-D118-45AE-AB24-8254DF2CD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61799" name="Rectangle 7">
            <a:extLst>
              <a:ext uri="{FF2B5EF4-FFF2-40B4-BE49-F238E27FC236}">
                <a16:creationId xmlns:a16="http://schemas.microsoft.com/office/drawing/2014/main" id="{117A8F33-7D92-4EAE-9454-CBA707425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9EA404-67B6-4A41-9205-62EFF7F68872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2EE2AC63-9720-4876-900F-AD5DE3C91E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4738" y="2693988"/>
            <a:ext cx="7729537" cy="5302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sv-SE" altLang="nb-NO" noProof="0"/>
              <a:t>Klikk for å redigere tittelstil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347C8334-750E-47F7-BE20-ECBCC75E4B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4738" y="4987925"/>
            <a:ext cx="7732712" cy="1152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v-SE" altLang="nb-NO" noProof="0"/>
              <a:t>Klikk for å redigere undertittelstil i malen</a:t>
            </a:r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B856C9BD-9B9A-4285-8060-CFA08F5B1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19850"/>
            <a:ext cx="9144000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53606" name="Rectangle 6">
            <a:extLst>
              <a:ext uri="{FF2B5EF4-FFF2-40B4-BE49-F238E27FC236}">
                <a16:creationId xmlns:a16="http://schemas.microsoft.com/office/drawing/2014/main" id="{4025BAA4-24EE-4C37-839A-320B2F405C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153607" name="Rectangle 7">
            <a:extLst>
              <a:ext uri="{FF2B5EF4-FFF2-40B4-BE49-F238E27FC236}">
                <a16:creationId xmlns:a16="http://schemas.microsoft.com/office/drawing/2014/main" id="{6EBFB503-4C57-47C7-B4B7-C1A503B552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86CF18-692C-4C17-BF25-A71593867371}" type="slidenum">
              <a:rPr lang="sv-SE" altLang="nb-NO"/>
              <a:pPr/>
              <a:t>‹#›</a:t>
            </a:fld>
            <a:endParaRPr lang="sv-SE" altLang="nb-NO"/>
          </a:p>
        </p:txBody>
      </p:sp>
      <p:pic>
        <p:nvPicPr>
          <p:cNvPr id="153609" name="Picture 9">
            <a:extLst>
              <a:ext uri="{FF2B5EF4-FFF2-40B4-BE49-F238E27FC236}">
                <a16:creationId xmlns:a16="http://schemas.microsoft.com/office/drawing/2014/main" id="{DD2FB9BB-3C8B-4CEC-9876-6D3E5C33C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336550"/>
            <a:ext cx="950912" cy="14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0" name="Line 10">
            <a:extLst>
              <a:ext uri="{FF2B5EF4-FFF2-40B4-BE49-F238E27FC236}">
                <a16:creationId xmlns:a16="http://schemas.microsoft.com/office/drawing/2014/main" id="{A2D85962-88E7-42CF-9E6C-097D9E077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44525"/>
            <a:ext cx="9144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53611" name="Text Box 11">
            <a:extLst>
              <a:ext uri="{FF2B5EF4-FFF2-40B4-BE49-F238E27FC236}">
                <a16:creationId xmlns:a16="http://schemas.microsoft.com/office/drawing/2014/main" id="{C0EB6319-9121-4CD5-A23F-E598BCEF00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06625" y="6419850"/>
            <a:ext cx="5603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55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nb-NO" sz="1000">
                <a:solidFill>
                  <a:schemeClr val="bg1"/>
                </a:solidFill>
              </a:rPr>
              <a:t>Læring etter hendelse</a:t>
            </a:r>
          </a:p>
        </p:txBody>
      </p:sp>
      <p:sp>
        <p:nvSpPr>
          <p:cNvPr id="153612" name="Rectangle 12">
            <a:extLst>
              <a:ext uri="{FF2B5EF4-FFF2-40B4-BE49-F238E27FC236}">
                <a16:creationId xmlns:a16="http://schemas.microsoft.com/office/drawing/2014/main" id="{A6877EF1-C0B5-4BE1-8674-6979506474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35800" y="6578600"/>
            <a:ext cx="1712913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55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pPr algn="r"/>
            <a:endParaRPr lang="sv-SE" altLang="nb-NO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E9CC4B-A5F4-4918-BBC1-0E99B3FC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034A056-60C9-4869-8646-E9FD89146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E3E898B-AADE-43F8-9EB4-155D9F34FF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721C12A-8EB2-48DA-93BB-DE4A5AEC5D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87F548-70A8-42A0-B57F-DCBFA11A6671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289019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0EEBA11-5E02-40DE-9A6A-3FE0DECC2A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61175" y="696913"/>
            <a:ext cx="1927225" cy="54641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301DFA7-2BED-4A5E-9BE8-36FC0D1F7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4738" y="696913"/>
            <a:ext cx="5634037" cy="54641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70A238C-4646-41BA-8FC7-E9DA27D68A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147E860-239E-46F1-8B70-C581B211E2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2B3E8-D4F1-4CB1-AA4A-E36CB6DEB115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249663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D787DF-15C1-470A-9427-EC3A71617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B3634F-F830-4AD3-AE6B-DDC16DA50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210C2B2-19E9-42D5-92D7-621AE1E67F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ED6FC31-5F4A-46FA-A3B6-F7EEECE1C7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3DE9E5-D66A-4114-9FBA-F0FA52DB3E15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401274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9C80BC-FEE9-4EEE-A0F9-CA9BDEE3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AFBAD8-9C24-427D-9F0A-858EB3E8C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2F95AEE-3185-4C2E-9E18-453B358689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E0E101D-60F7-4526-AA27-5997D70EA3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D8778-F04B-48FF-B74F-B2B41D071D02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359163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274609-FDDA-4A22-A65D-4E8050A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837A1D-EEEC-4C36-9160-D33B663F1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4738" y="1706563"/>
            <a:ext cx="3775075" cy="44545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160FEA7-7680-4C89-91DB-9DA23265D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2213" y="1706563"/>
            <a:ext cx="3776662" cy="44545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3A1E52-84D1-4A18-ADD6-7E5AFFFF9D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D7DD61-2FF9-4F8C-9A74-19DB06F17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7BBA56-2B2D-4780-A579-0426673D964A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209100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C3BFAD-ACEF-4E39-A604-8440C875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02C0A5-580A-48A0-BFB6-CB56EF053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F7E3F3D-88FD-4D48-8CA4-8469B846E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8497BB-689C-4128-BAE0-2B40C691E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4637CB4-92A6-428A-8748-CA7DD65018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E83BD19-174C-44EA-A83F-83C9D09C0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EFCEE347-B3AB-4512-BEE1-1B87772FF0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90B95-F110-4FE8-98AF-5607E2A5AE84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410716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256CC2-1F64-44C1-A6D4-D17A10B2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C5415C2-DD26-476B-A1E3-DD2D99C07F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C96520A-2FE0-4CD3-BACB-ED0178DD29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0B81F9-2E1B-484F-8A19-4338B5221A51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197522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AF6BE5DD-F28F-44F4-831D-9707C52042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20C65CF-AEEF-4704-804B-9C05ABD62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8FAE52-F70D-4CB4-99CC-50D2F417BBF3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425278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BA9F8D-3E76-494B-AE76-913743F3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594B28-36D7-48CD-9A59-DF69A953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8CFCFD-EF86-42BB-AE1E-DD54E347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D7EC55-B8CF-4777-9570-2E63EFB9C8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72D625-1B05-47B6-8F81-0B369D55DC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EC182D-9FF1-4CFD-9EEE-E04CF2B8E49D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267573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FFAD14-6BF1-4830-9C1B-84BB6F0A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AC22D91-C451-47A7-842A-5F3052EDD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3868DB8-3611-45B8-9136-FB350AD8E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0C0354-13F5-47EB-ABAF-3C57D55F1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267708F-0C85-4909-ABAC-33F2415E2B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04B245-145C-47EE-8F4D-A6F8FC1D9D7B}" type="slidenum">
              <a:rPr lang="sv-SE" altLang="nb-NO"/>
              <a:pPr/>
              <a:t>‹#›</a:t>
            </a:fld>
            <a:endParaRPr lang="sv-SE" altLang="nb-NO"/>
          </a:p>
        </p:txBody>
      </p:sp>
    </p:spTree>
    <p:extLst>
      <p:ext uri="{BB962C8B-B14F-4D97-AF65-F5344CB8AC3E}">
        <p14:creationId xmlns:p14="http://schemas.microsoft.com/office/powerpoint/2010/main" val="15346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1EA57440-C5A1-4082-81F7-AD301D31B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19850"/>
            <a:ext cx="9144000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52580" name="Rectangle 4">
            <a:extLst>
              <a:ext uri="{FF2B5EF4-FFF2-40B4-BE49-F238E27FC236}">
                <a16:creationId xmlns:a16="http://schemas.microsoft.com/office/drawing/2014/main" id="{C7754B2B-E793-41EE-8964-C305717883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6625" y="6578600"/>
            <a:ext cx="561657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55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sv-SE" altLang="nb-NO"/>
          </a:p>
        </p:txBody>
      </p:sp>
      <p:sp>
        <p:nvSpPr>
          <p:cNvPr id="152581" name="Rectangle 5">
            <a:extLst>
              <a:ext uri="{FF2B5EF4-FFF2-40B4-BE49-F238E27FC236}">
                <a16:creationId xmlns:a16="http://schemas.microsoft.com/office/drawing/2014/main" id="{572F5144-6090-4A7D-AE7C-337C914F18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1725" y="6419850"/>
            <a:ext cx="465138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55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A3D3A184-AC45-4B7B-9498-45E1276DC06A}" type="slidenum">
              <a:rPr lang="sv-SE" altLang="nb-NO"/>
              <a:pPr/>
              <a:t>‹#›</a:t>
            </a:fld>
            <a:endParaRPr lang="sv-SE" altLang="nb-NO"/>
          </a:p>
        </p:txBody>
      </p:sp>
      <p:sp>
        <p:nvSpPr>
          <p:cNvPr id="152582" name="Text Box 6">
            <a:extLst>
              <a:ext uri="{FF2B5EF4-FFF2-40B4-BE49-F238E27FC236}">
                <a16:creationId xmlns:a16="http://schemas.microsoft.com/office/drawing/2014/main" id="{BC7E5D3C-A041-4375-B26E-B00B1DAE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5" y="6419850"/>
            <a:ext cx="5603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55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nb-NO" sz="1000">
                <a:solidFill>
                  <a:schemeClr val="bg1"/>
                </a:solidFill>
              </a:rPr>
              <a:t>Læring etter hendelse</a:t>
            </a:r>
          </a:p>
        </p:txBody>
      </p:sp>
      <p:pic>
        <p:nvPicPr>
          <p:cNvPr id="152583" name="Picture 7">
            <a:extLst>
              <a:ext uri="{FF2B5EF4-FFF2-40B4-BE49-F238E27FC236}">
                <a16:creationId xmlns:a16="http://schemas.microsoft.com/office/drawing/2014/main" id="{7E47319A-8A3A-4F39-9F33-451AD11A5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336550"/>
            <a:ext cx="950912" cy="14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584" name="Line 8">
            <a:extLst>
              <a:ext uri="{FF2B5EF4-FFF2-40B4-BE49-F238E27FC236}">
                <a16:creationId xmlns:a16="http://schemas.microsoft.com/office/drawing/2014/main" id="{D73F9BC3-8C23-45AB-963D-359A869B0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44525"/>
            <a:ext cx="9144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52585" name="Rectangle 9">
            <a:extLst>
              <a:ext uri="{FF2B5EF4-FFF2-40B4-BE49-F238E27FC236}">
                <a16:creationId xmlns:a16="http://schemas.microsoft.com/office/drawing/2014/main" id="{EE61F553-DA92-434E-B049-0892D21DF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4738" y="696913"/>
            <a:ext cx="77136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55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altLang="nb-NO"/>
              <a:t>Klikk for å redigere tittelstil</a:t>
            </a:r>
          </a:p>
        </p:txBody>
      </p:sp>
      <p:sp>
        <p:nvSpPr>
          <p:cNvPr id="152586" name="Rectangle 10">
            <a:extLst>
              <a:ext uri="{FF2B5EF4-FFF2-40B4-BE49-F238E27FC236}">
                <a16:creationId xmlns:a16="http://schemas.microsoft.com/office/drawing/2014/main" id="{45621275-6B52-499E-8B00-1C7433BD5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4738" y="1706563"/>
            <a:ext cx="7704137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55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nb-NO"/>
              <a:t>Klikk for å redigere tekststiler i malen</a:t>
            </a:r>
          </a:p>
          <a:p>
            <a:pPr lvl="1"/>
            <a:r>
              <a:rPr lang="sv-SE" altLang="nb-NO"/>
              <a:t>Andre nivå</a:t>
            </a:r>
          </a:p>
          <a:p>
            <a:pPr lvl="2"/>
            <a:r>
              <a:rPr lang="sv-SE" altLang="nb-NO"/>
              <a:t>Tredje nivå</a:t>
            </a:r>
          </a:p>
          <a:p>
            <a:pPr lvl="3"/>
            <a:r>
              <a:rPr lang="sv-SE" altLang="nb-NO"/>
              <a:t>Fjerde nivå</a:t>
            </a:r>
          </a:p>
          <a:p>
            <a:pPr lvl="4"/>
            <a:r>
              <a:rPr lang="sv-SE" altLang="nb-NO"/>
              <a:t>Femte nivå</a:t>
            </a:r>
          </a:p>
        </p:txBody>
      </p:sp>
      <p:sp>
        <p:nvSpPr>
          <p:cNvPr id="152587" name="Rectangle 11">
            <a:extLst>
              <a:ext uri="{FF2B5EF4-FFF2-40B4-BE49-F238E27FC236}">
                <a16:creationId xmlns:a16="http://schemas.microsoft.com/office/drawing/2014/main" id="{3761BFFA-3AAF-48B1-9F0E-96478A1A3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6578600"/>
            <a:ext cx="1712913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55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pPr algn="r"/>
            <a:endParaRPr lang="sv-SE" altLang="nb-NO" sz="1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−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lysbildenummer 5">
            <a:extLst>
              <a:ext uri="{FF2B5EF4-FFF2-40B4-BE49-F238E27FC236}">
                <a16:creationId xmlns:a16="http://schemas.microsoft.com/office/drawing/2014/main" id="{66D65F1A-63A9-4D5F-A350-026FF17285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031143-6B31-49B0-80E0-98A1C714EA43}" type="slidenum">
              <a:rPr lang="sv-SE" altLang="nb-NO"/>
              <a:pPr/>
              <a:t>1</a:t>
            </a:fld>
            <a:endParaRPr lang="sv-SE" altLang="nb-NO"/>
          </a:p>
        </p:txBody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id="{2A30F9EF-DB24-4C51-997A-EC56DBE4E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4738" y="696913"/>
            <a:ext cx="7713662" cy="366712"/>
          </a:xfrm>
        </p:spPr>
        <p:txBody>
          <a:bodyPr/>
          <a:lstStyle/>
          <a:p>
            <a:r>
              <a:rPr lang="nb-NO" altLang="nb-NO" sz="2000" b="1"/>
              <a:t>Alvorlig personskade pga. strøm, Drammen 21.06.2006</a:t>
            </a:r>
          </a:p>
        </p:txBody>
      </p:sp>
      <p:pic>
        <p:nvPicPr>
          <p:cNvPr id="158727" name="Picture 7">
            <a:extLst>
              <a:ext uri="{FF2B5EF4-FFF2-40B4-BE49-F238E27FC236}">
                <a16:creationId xmlns:a16="http://schemas.microsoft.com/office/drawing/2014/main" id="{9B3471A1-FCBA-4EDC-B64F-D0D66200B7B9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125538"/>
            <a:ext cx="1728788" cy="2303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8730" name="Rectangle 10">
            <a:extLst>
              <a:ext uri="{FF2B5EF4-FFF2-40B4-BE49-F238E27FC236}">
                <a16:creationId xmlns:a16="http://schemas.microsoft.com/office/drawing/2014/main" id="{B403A1CE-887F-40A2-8762-C631293F2F7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1052513"/>
            <a:ext cx="5184775" cy="2951162"/>
          </a:xfrm>
        </p:spPr>
        <p:txBody>
          <a:bodyPr/>
          <a:lstStyle/>
          <a:p>
            <a:pPr marL="180975" indent="-180975">
              <a:lnSpc>
                <a:spcPct val="90000"/>
              </a:lnSpc>
            </a:pPr>
            <a:r>
              <a:rPr lang="nb-NO" altLang="nb-NO" sz="1400"/>
              <a:t>Ulykken skjedde da en av Skanska sine ansatte kuttet en kabel, tilhørende nettselskapet, som tidligere forsynte provisorisk strøm på anlegget til Skanska. </a:t>
            </a:r>
          </a:p>
          <a:p>
            <a:pPr marL="180975" indent="-180975">
              <a:lnSpc>
                <a:spcPct val="90000"/>
              </a:lnSpc>
            </a:pPr>
            <a:r>
              <a:rPr lang="nb-NO" altLang="nb-NO" sz="1400"/>
              <a:t>Den bakenforliggende </a:t>
            </a:r>
            <a:br>
              <a:rPr lang="nb-NO" altLang="nb-NO" sz="1400"/>
            </a:br>
            <a:r>
              <a:rPr lang="nb-NO" altLang="nb-NO" sz="1400"/>
              <a:t>årsaken til ulykken</a:t>
            </a:r>
            <a:br>
              <a:rPr lang="nb-NO" altLang="nb-NO" sz="1400"/>
            </a:br>
            <a:r>
              <a:rPr lang="nb-NO" altLang="nb-NO" sz="1400"/>
              <a:t>er at nettselskapet koblet </a:t>
            </a:r>
            <a:br>
              <a:rPr lang="nb-NO" altLang="nb-NO" sz="1400"/>
            </a:br>
            <a:r>
              <a:rPr lang="nb-NO" altLang="nb-NO" sz="1400"/>
              <a:t>feil kabler sammen slik at </a:t>
            </a:r>
            <a:br>
              <a:rPr lang="nb-NO" altLang="nb-NO" sz="1400"/>
            </a:br>
            <a:r>
              <a:rPr lang="nb-NO" altLang="nb-NO" sz="1400"/>
              <a:t>kabelen til prov.strøm </a:t>
            </a:r>
            <a:br>
              <a:rPr lang="nb-NO" altLang="nb-NO" sz="1400"/>
            </a:br>
            <a:r>
              <a:rPr lang="nb-NO" altLang="nb-NO" sz="1400"/>
              <a:t>skapet, som skulle vært </a:t>
            </a:r>
            <a:br>
              <a:rPr lang="nb-NO" altLang="nb-NO" sz="1400"/>
            </a:br>
            <a:r>
              <a:rPr lang="nb-NO" altLang="nb-NO" sz="1400"/>
              <a:t>frakoplet og fjernet samtidig med tilkopling av fast installasjon, i stede ble koblet på hovedtavlen til det nye bygget.</a:t>
            </a:r>
          </a:p>
          <a:p>
            <a:pPr marL="180975" indent="-180975">
              <a:lnSpc>
                <a:spcPct val="90000"/>
              </a:lnSpc>
            </a:pPr>
            <a:r>
              <a:rPr lang="nb-NO" altLang="nb-NO" sz="1400"/>
              <a:t>Behovet for å skjøte kabelen skyldtes at kabelen tidlig i byggefasen ble skadet</a:t>
            </a:r>
          </a:p>
        </p:txBody>
      </p:sp>
      <p:pic>
        <p:nvPicPr>
          <p:cNvPr id="158729" name="Picture 9">
            <a:extLst>
              <a:ext uri="{FF2B5EF4-FFF2-40B4-BE49-F238E27FC236}">
                <a16:creationId xmlns:a16="http://schemas.microsoft.com/office/drawing/2014/main" id="{DC29DC65-64B0-4631-87EC-D9EBE4726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00438"/>
            <a:ext cx="2665413" cy="199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731" name="Picture 11">
            <a:extLst>
              <a:ext uri="{FF2B5EF4-FFF2-40B4-BE49-F238E27FC236}">
                <a16:creationId xmlns:a16="http://schemas.microsoft.com/office/drawing/2014/main" id="{A2EBE272-905E-4EC8-AC16-E69FAE7B0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773238"/>
            <a:ext cx="2881312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32" name="Text Box 12">
            <a:extLst>
              <a:ext uri="{FF2B5EF4-FFF2-40B4-BE49-F238E27FC236}">
                <a16:creationId xmlns:a16="http://schemas.microsoft.com/office/drawing/2014/main" id="{EF534EC5-98B6-4595-8697-E44F1133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3933825"/>
            <a:ext cx="5834062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nb-NO" altLang="nb-NO" sz="1600" b="1"/>
              <a:t>Læring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altLang="nb-NO" sz="1400"/>
              <a:t>Strømkabler må plasseres og beskyttes mot skader.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altLang="nb-NO" sz="1400"/>
              <a:t>Internkontroll av midlertidig elektrisk anlegg er VIKTIG!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altLang="nb-NO" sz="1400"/>
              <a:t>Kun autoriserte elektrikere har lov til å kutte strømkabler </a:t>
            </a:r>
            <a:br>
              <a:rPr lang="nb-NO" altLang="nb-NO" sz="1400"/>
            </a:br>
            <a:r>
              <a:rPr lang="nb-NO" altLang="nb-NO" sz="1400"/>
              <a:t>(NB! Dette gjelder også kabler man tror er frakoblet)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altLang="nb-NO" sz="1400"/>
              <a:t>Skanskas rutiner for internkontroll av elektriske anlegg kan bli tydeligere på:</a:t>
            </a:r>
            <a:br>
              <a:rPr lang="nb-NO" altLang="nb-NO" sz="1400"/>
            </a:br>
            <a:r>
              <a:rPr lang="nb-NO" altLang="nb-NO" sz="1400"/>
              <a:t>- ansvarsdeling mellom eier av el-anlegget, den elektroansvarlige for el-anlegget og nettselskapet, </a:t>
            </a:r>
            <a:br>
              <a:rPr lang="nb-NO" altLang="nb-NO" sz="1400"/>
            </a:br>
            <a:r>
              <a:rPr lang="nb-NO" altLang="nb-NO" sz="1400"/>
              <a:t>- og på kontroll ved demontering av prov.strøm anlegg.</a:t>
            </a:r>
            <a:endParaRPr lang="nb-NO" altLang="nb-NO" sz="1000"/>
          </a:p>
        </p:txBody>
      </p:sp>
      <p:sp>
        <p:nvSpPr>
          <p:cNvPr id="158733" name="Text Box 13">
            <a:extLst>
              <a:ext uri="{FF2B5EF4-FFF2-40B4-BE49-F238E27FC236}">
                <a16:creationId xmlns:a16="http://schemas.microsoft.com/office/drawing/2014/main" id="{B5EFAAF1-8822-4C25-BD41-3E1EFF673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5516563"/>
            <a:ext cx="2916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nb-NO" altLang="nb-NO" sz="1000"/>
              <a:t>Den skadede fikk 3 grads forbrenning på beinet og 1-2 grads forbrenning i ansiktet fra lysbue. Tilstanden ble kritisk på grunn av etterfølgende infeksjon og blodforgiftning. </a:t>
            </a:r>
          </a:p>
        </p:txBody>
      </p:sp>
      <p:pic>
        <p:nvPicPr>
          <p:cNvPr id="158734" name="Picture 14">
            <a:extLst>
              <a:ext uri="{FF2B5EF4-FFF2-40B4-BE49-F238E27FC236}">
                <a16:creationId xmlns:a16="http://schemas.microsoft.com/office/drawing/2014/main" id="{91691665-FDFC-4550-8C61-5559F874B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1728788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4_Ny mall blå bakgrund till CJH 071105">
  <a:themeElements>
    <a:clrScheme name="4_Ny mall blå bakgrund till CJH 071105 1">
      <a:dk1>
        <a:srgbClr val="002551"/>
      </a:dk1>
      <a:lt1>
        <a:srgbClr val="FFFFFF"/>
      </a:lt1>
      <a:dk2>
        <a:srgbClr val="002551"/>
      </a:dk2>
      <a:lt2>
        <a:srgbClr val="B0B0B0"/>
      </a:lt2>
      <a:accent1>
        <a:srgbClr val="008BD0"/>
      </a:accent1>
      <a:accent2>
        <a:srgbClr val="002551"/>
      </a:accent2>
      <a:accent3>
        <a:srgbClr val="FFFFFF"/>
      </a:accent3>
      <a:accent4>
        <a:srgbClr val="001E44"/>
      </a:accent4>
      <a:accent5>
        <a:srgbClr val="AAC4E4"/>
      </a:accent5>
      <a:accent6>
        <a:srgbClr val="002049"/>
      </a:accent6>
      <a:hlink>
        <a:srgbClr val="E87603"/>
      </a:hlink>
      <a:folHlink>
        <a:srgbClr val="C5BAA9"/>
      </a:folHlink>
    </a:clrScheme>
    <a:fontScheme name="4_Ny mall blå bakgrund till CJH 0711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4_Ny mall blå bakgrund till CJH 071105 1">
        <a:dk1>
          <a:srgbClr val="002551"/>
        </a:dk1>
        <a:lt1>
          <a:srgbClr val="FFFFFF"/>
        </a:lt1>
        <a:dk2>
          <a:srgbClr val="002551"/>
        </a:dk2>
        <a:lt2>
          <a:srgbClr val="B0B0B0"/>
        </a:lt2>
        <a:accent1>
          <a:srgbClr val="008BD0"/>
        </a:accent1>
        <a:accent2>
          <a:srgbClr val="002551"/>
        </a:accent2>
        <a:accent3>
          <a:srgbClr val="FFFFFF"/>
        </a:accent3>
        <a:accent4>
          <a:srgbClr val="001E44"/>
        </a:accent4>
        <a:accent5>
          <a:srgbClr val="AAC4E4"/>
        </a:accent5>
        <a:accent6>
          <a:srgbClr val="002049"/>
        </a:accent6>
        <a:hlink>
          <a:srgbClr val="E87603"/>
        </a:hlink>
        <a:folHlink>
          <a:srgbClr val="C5BA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AAC2577AF8344B8F819AD7EFC58F07" ma:contentTypeVersion="14" ma:contentTypeDescription="Opprett et nytt dokument." ma:contentTypeScope="" ma:versionID="ff2e09c5c2848b0fefb101161696d9d8">
  <xsd:schema xmlns:xsd="http://www.w3.org/2001/XMLSchema" xmlns:xs="http://www.w3.org/2001/XMLSchema" xmlns:p="http://schemas.microsoft.com/office/2006/metadata/properties" xmlns:ns2="1267dbed-dea9-4161-8ec7-c066ff1e1d3b" xmlns:ns3="6a60e943-f51f-4cb4-93c5-6ac36b6b773a" targetNamespace="http://schemas.microsoft.com/office/2006/metadata/properties" ma:root="true" ma:fieldsID="f07a52b6b6e134ede335d643a5049df7" ns2:_="" ns3:_="">
    <xsd:import namespace="1267dbed-dea9-4161-8ec7-c066ff1e1d3b"/>
    <xsd:import namespace="6a60e943-f51f-4cb4-93c5-6ac36b6b77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7dbed-dea9-4161-8ec7-c066ff1e1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0e943-f51f-4cb4-93c5-6ac36b6b77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7EE65D-48DC-429F-A6AC-EDC4A43FCD36}"/>
</file>

<file path=customXml/itemProps2.xml><?xml version="1.0" encoding="utf-8"?>
<ds:datastoreItem xmlns:ds="http://schemas.openxmlformats.org/officeDocument/2006/customXml" ds:itemID="{94E73C4A-450A-4EB4-8690-99F7C3A28E85}"/>
</file>

<file path=customXml/itemProps3.xml><?xml version="1.0" encoding="utf-8"?>
<ds:datastoreItem xmlns:ds="http://schemas.openxmlformats.org/officeDocument/2006/customXml" ds:itemID="{A848840C-3AE5-4615-A2F1-074F5F9FA70D}"/>
</file>

<file path=docProps/app.xml><?xml version="1.0" encoding="utf-8"?>
<Properties xmlns="http://schemas.openxmlformats.org/officeDocument/2006/extended-properties" xmlns:vt="http://schemas.openxmlformats.org/officeDocument/2006/docPropsVTypes">
  <Template>Skanska dark blue</Template>
  <TotalTime>132</TotalTime>
  <Words>205</Words>
  <Application>Microsoft Office PowerPoint</Application>
  <PresentationFormat>Skjermfremvisning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Wingdings</vt:lpstr>
      <vt:lpstr>4_Ny mall blå bakgrund till CJH 071105</vt:lpstr>
      <vt:lpstr>Alvorlig personskade pga. strøm, Drammen 21.06.2006</vt:lpstr>
    </vt:vector>
  </TitlesOfParts>
  <Company>Skanska Norge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Skanska</dc:creator>
  <cp:lastModifiedBy>Arild Berglund</cp:lastModifiedBy>
  <cp:revision>10</cp:revision>
  <dcterms:created xsi:type="dcterms:W3CDTF">2008-01-14T15:15:25Z</dcterms:created>
  <dcterms:modified xsi:type="dcterms:W3CDTF">2022-05-05T07:22:03Z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362448-625e-4f6c-96c0-a2f6da99900d_Enabled">
    <vt:lpwstr>True</vt:lpwstr>
  </property>
  <property fmtid="{D5CDD505-2E9C-101B-9397-08002B2CF9AE}" pid="3" name="MSIP_Label_6a362448-625e-4f6c-96c0-a2f6da99900d_SiteId">
    <vt:lpwstr>33dab507-5210-4075-805b-f2717d8cfa74</vt:lpwstr>
  </property>
  <property fmtid="{D5CDD505-2E9C-101B-9397-08002B2CF9AE}" pid="4" name="MSIP_Label_6a362448-625e-4f6c-96c0-a2f6da99900d_Owner">
    <vt:lpwstr>arild.berglund@skanska.no</vt:lpwstr>
  </property>
  <property fmtid="{D5CDD505-2E9C-101B-9397-08002B2CF9AE}" pid="5" name="MSIP_Label_6a362448-625e-4f6c-96c0-a2f6da99900d_SetDate">
    <vt:lpwstr>2019-07-04T11:48:46.9658128Z</vt:lpwstr>
  </property>
  <property fmtid="{D5CDD505-2E9C-101B-9397-08002B2CF9AE}" pid="6" name="MSIP_Label_6a362448-625e-4f6c-96c0-a2f6da99900d_Name">
    <vt:lpwstr>General</vt:lpwstr>
  </property>
  <property fmtid="{D5CDD505-2E9C-101B-9397-08002B2CF9AE}" pid="7" name="MSIP_Label_6a362448-625e-4f6c-96c0-a2f6da99900d_Application">
    <vt:lpwstr>Microsoft Azure Information Protection</vt:lpwstr>
  </property>
  <property fmtid="{D5CDD505-2E9C-101B-9397-08002B2CF9AE}" pid="8" name="MSIP_Label_6a362448-625e-4f6c-96c0-a2f6da99900d_ActionId">
    <vt:lpwstr>52a923c5-7ff4-4897-bd08-4dfa5ccd4617</vt:lpwstr>
  </property>
  <property fmtid="{D5CDD505-2E9C-101B-9397-08002B2CF9AE}" pid="9" name="MSIP_Label_6a362448-625e-4f6c-96c0-a2f6da99900d_Extended_MSFT_Method">
    <vt:lpwstr>Manual</vt:lpwstr>
  </property>
  <property fmtid="{D5CDD505-2E9C-101B-9397-08002B2CF9AE}" pid="10" name="Sensitivity">
    <vt:lpwstr>General</vt:lpwstr>
  </property>
  <property fmtid="{D5CDD505-2E9C-101B-9397-08002B2CF9AE}" pid="11" name="ContentTypeId">
    <vt:lpwstr>0x010100BDAAC2577AF8344B8F819AD7EFC58F07</vt:lpwstr>
  </property>
  <property fmtid="{D5CDD505-2E9C-101B-9397-08002B2CF9AE}" pid="12" name="Order">
    <vt:r8>5064200</vt:r8>
  </property>
  <property fmtid="{D5CDD505-2E9C-101B-9397-08002B2CF9AE}" pid="13" name="xd_Signature">
    <vt:bool>false</vt:bool>
  </property>
  <property fmtid="{D5CDD505-2E9C-101B-9397-08002B2CF9AE}" pid="14" name="xd_ProgID">
    <vt:lpwstr/>
  </property>
  <property fmtid="{D5CDD505-2E9C-101B-9397-08002B2CF9AE}" pid="15" name="_SourceUrl">
    <vt:lpwstr/>
  </property>
  <property fmtid="{D5CDD505-2E9C-101B-9397-08002B2CF9AE}" pid="16" name="_SharedFileIndex">
    <vt:lpwstr/>
  </property>
  <property fmtid="{D5CDD505-2E9C-101B-9397-08002B2CF9AE}" pid="17" name="TaxCatchAll">
    <vt:lpwstr/>
  </property>
  <property fmtid="{D5CDD505-2E9C-101B-9397-08002B2CF9AE}" pid="18" name="ComplianceAssetId">
    <vt:lpwstr/>
  </property>
  <property fmtid="{D5CDD505-2E9C-101B-9397-08002B2CF9AE}" pid="19" name="TemplateUrl">
    <vt:lpwstr/>
  </property>
  <property fmtid="{D5CDD505-2E9C-101B-9397-08002B2CF9AE}" pid="20" name="_ExtendedDescription">
    <vt:lpwstr/>
  </property>
  <property fmtid="{D5CDD505-2E9C-101B-9397-08002B2CF9AE}" pid="21" name="TriggerFlowInfo">
    <vt:lpwstr/>
  </property>
  <property fmtid="{D5CDD505-2E9C-101B-9397-08002B2CF9AE}" pid="22" name="Arbeidsprosess/fag">
    <vt:lpwstr/>
  </property>
  <property fmtid="{D5CDD505-2E9C-101B-9397-08002B2CF9AE}" pid="23" name="Test term">
    <vt:lpwstr/>
  </property>
  <property fmtid="{D5CDD505-2E9C-101B-9397-08002B2CF9AE}" pid="24" name="Maskinerogutstyr">
    <vt:lpwstr>Trøkk (manitou)</vt:lpwstr>
  </property>
  <property fmtid="{D5CDD505-2E9C-101B-9397-08002B2CF9AE}" pid="25" name="Årstall">
    <vt:lpwstr>7</vt:lpwstr>
  </property>
  <property fmtid="{D5CDD505-2E9C-101B-9397-08002B2CF9AE}" pid="26" name="Sakskategori">
    <vt:lpwstr>2;#</vt:lpwstr>
  </property>
</Properties>
</file>